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4" r:id="rId6"/>
    <p:sldId id="265" r:id="rId7"/>
    <p:sldId id="266" r:id="rId8"/>
    <p:sldId id="258" r:id="rId9"/>
    <p:sldId id="257" r:id="rId10"/>
    <p:sldId id="259" r:id="rId11"/>
    <p:sldId id="260" r:id="rId12"/>
    <p:sldId id="261" r:id="rId13"/>
    <p:sldId id="262"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46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056BB06-91C4-41DC-B2FC-4A523AB76B73}" type="datetimeFigureOut">
              <a:rPr lang="en-US" smtClean="0"/>
              <a:t>2/8/2012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A44FF4D-2287-4121-A6B9-FCD5641B24F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56BB06-91C4-41DC-B2FC-4A523AB76B73}"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4FF4D-2287-4121-A6B9-FCD5641B24F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056BB06-91C4-41DC-B2FC-4A523AB76B73}" type="datetimeFigureOut">
              <a:rPr lang="en-US" smtClean="0"/>
              <a:t>2/8/2012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A44FF4D-2287-4121-A6B9-FCD5641B24F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56BB06-91C4-41DC-B2FC-4A523AB76B73}" type="datetimeFigureOut">
              <a:rPr lang="en-US" smtClean="0"/>
              <a:t>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A44FF4D-2287-4121-A6B9-FCD5641B24F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056BB06-91C4-41DC-B2FC-4A523AB76B73}" type="datetimeFigureOut">
              <a:rPr lang="en-US" smtClean="0"/>
              <a:t>2/8/2012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A44FF4D-2287-4121-A6B9-FCD5641B24F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056BB06-91C4-41DC-B2FC-4A523AB76B73}" type="datetimeFigureOut">
              <a:rPr lang="en-US" smtClean="0"/>
              <a:t>2/8/2012</a:t>
            </a:fld>
            <a:endParaRPr lang="en-US"/>
          </a:p>
        </p:txBody>
      </p:sp>
      <p:sp>
        <p:nvSpPr>
          <p:cNvPr id="10" name="Slide Number Placeholder 9"/>
          <p:cNvSpPr>
            <a:spLocks noGrp="1"/>
          </p:cNvSpPr>
          <p:nvPr>
            <p:ph type="sldNum" sz="quarter" idx="16"/>
          </p:nvPr>
        </p:nvSpPr>
        <p:spPr/>
        <p:txBody>
          <a:bodyPr rtlCol="0"/>
          <a:lstStyle/>
          <a:p>
            <a:fld id="{0A44FF4D-2287-4121-A6B9-FCD5641B24F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056BB06-91C4-41DC-B2FC-4A523AB76B73}" type="datetimeFigureOut">
              <a:rPr lang="en-US" smtClean="0"/>
              <a:t>2/8/2012</a:t>
            </a:fld>
            <a:endParaRPr lang="en-US"/>
          </a:p>
        </p:txBody>
      </p:sp>
      <p:sp>
        <p:nvSpPr>
          <p:cNvPr id="12" name="Slide Number Placeholder 11"/>
          <p:cNvSpPr>
            <a:spLocks noGrp="1"/>
          </p:cNvSpPr>
          <p:nvPr>
            <p:ph type="sldNum" sz="quarter" idx="16"/>
          </p:nvPr>
        </p:nvSpPr>
        <p:spPr/>
        <p:txBody>
          <a:bodyPr rtlCol="0"/>
          <a:lstStyle/>
          <a:p>
            <a:fld id="{0A44FF4D-2287-4121-A6B9-FCD5641B24F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56BB06-91C4-41DC-B2FC-4A523AB76B73}" type="datetimeFigureOut">
              <a:rPr lang="en-US" smtClean="0"/>
              <a:t>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A44FF4D-2287-4121-A6B9-FCD5641B24F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6BB06-91C4-41DC-B2FC-4A523AB76B73}" type="datetimeFigureOut">
              <a:rPr lang="en-US" smtClean="0"/>
              <a:t>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A44FF4D-2287-4121-A6B9-FCD5641B24F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56BB06-91C4-41DC-B2FC-4A523AB76B73}" type="datetimeFigureOut">
              <a:rPr lang="en-US" smtClean="0"/>
              <a:t>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A44FF4D-2287-4121-A6B9-FCD5641B24F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056BB06-91C4-41DC-B2FC-4A523AB76B73}" type="datetimeFigureOut">
              <a:rPr lang="en-US" smtClean="0"/>
              <a:t>2/8/2012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A44FF4D-2287-4121-A6B9-FCD5641B24F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056BB06-91C4-41DC-B2FC-4A523AB76B73}" type="datetimeFigureOut">
              <a:rPr lang="en-US" smtClean="0"/>
              <a:t>2/8/2012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A44FF4D-2287-4121-A6B9-FCD5641B24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Today’s topic: energy</a:t>
            </a:r>
            <a:endParaRPr lang="en-US" dirty="0"/>
          </a:p>
        </p:txBody>
      </p:sp>
      <p:sp>
        <p:nvSpPr>
          <p:cNvPr id="3" name="Subtitle 2"/>
          <p:cNvSpPr>
            <a:spLocks noGrp="1"/>
          </p:cNvSpPr>
          <p:nvPr>
            <p:ph type="subTitle" idx="1"/>
          </p:nvPr>
        </p:nvSpPr>
        <p:spPr/>
        <p:txBody>
          <a:bodyPr/>
          <a:lstStyle/>
          <a:p>
            <a:r>
              <a:rPr lang="en-US" dirty="0" smtClean="0"/>
              <a:t>Monday 3</a:t>
            </a:r>
            <a:r>
              <a:rPr lang="en-US" baseline="30000" dirty="0" smtClean="0"/>
              <a:t>rd</a:t>
            </a:r>
            <a:r>
              <a:rPr lang="en-US" dirty="0" smtClean="0"/>
              <a:t> January, 2011</a:t>
            </a:r>
            <a:endParaRPr lang="en-US" dirty="0"/>
          </a:p>
        </p:txBody>
      </p:sp>
      <p:sp>
        <p:nvSpPr>
          <p:cNvPr id="4" name="TextBox 3"/>
          <p:cNvSpPr txBox="1"/>
          <p:nvPr/>
        </p:nvSpPr>
        <p:spPr>
          <a:xfrm>
            <a:off x="0" y="762000"/>
            <a:ext cx="7890622" cy="4678204"/>
          </a:xfrm>
          <a:prstGeom prst="rect">
            <a:avLst/>
          </a:prstGeom>
          <a:noFill/>
        </p:spPr>
        <p:txBody>
          <a:bodyPr wrap="none" rtlCol="0">
            <a:spAutoFit/>
          </a:bodyPr>
          <a:lstStyle/>
          <a:p>
            <a:r>
              <a:rPr lang="en-US" sz="4000" dirty="0" smtClean="0"/>
              <a:t>Directions: </a:t>
            </a:r>
          </a:p>
          <a:p>
            <a:endParaRPr lang="en-US" sz="4000" dirty="0"/>
          </a:p>
          <a:p>
            <a:pPr marL="342900" indent="-342900">
              <a:buAutoNum type="arabicPeriod"/>
            </a:pPr>
            <a:r>
              <a:rPr lang="en-US" sz="4000" dirty="0" smtClean="0"/>
              <a:t>Pick up a class work packet.</a:t>
            </a:r>
          </a:p>
          <a:p>
            <a:pPr marL="342900" indent="-342900">
              <a:buAutoNum type="arabicPeriod"/>
            </a:pPr>
            <a:r>
              <a:rPr lang="en-US" sz="4000" dirty="0" smtClean="0"/>
              <a:t>Bags off and underneath your chair</a:t>
            </a:r>
          </a:p>
          <a:p>
            <a:pPr marL="342900" indent="-342900">
              <a:buAutoNum type="arabicPeriod"/>
            </a:pPr>
            <a:r>
              <a:rPr lang="en-US" sz="4000" dirty="0" smtClean="0"/>
              <a:t>Winter Packets out on your desk. </a:t>
            </a:r>
          </a:p>
          <a:p>
            <a:pPr marL="342900" indent="-342900">
              <a:buAutoNum type="arabicPeriod"/>
            </a:pPr>
            <a:r>
              <a:rPr lang="en-US" sz="4000" dirty="0" smtClean="0"/>
              <a:t>Begin your Do Now Immediately, </a:t>
            </a:r>
          </a:p>
          <a:p>
            <a:r>
              <a:rPr lang="en-US" sz="4000" dirty="0" smtClean="0"/>
              <a:t>Independently and Silently. </a:t>
            </a:r>
          </a:p>
          <a:p>
            <a:endParaRPr lang="en-US" dirty="0"/>
          </a:p>
        </p:txBody>
      </p:sp>
    </p:spTree>
    <p:extLst>
      <p:ext uri="{BB962C8B-B14F-4D97-AF65-F5344CB8AC3E}">
        <p14:creationId xmlns:p14="http://schemas.microsoft.com/office/powerpoint/2010/main" val="1329800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Think Aloud #1: comparing and contrasting potential with kinetic energy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Complete the table below to compare which one of the activities is potential or kinetic or both types of energy. Explain your answer.</a:t>
            </a:r>
          </a:p>
          <a:p>
            <a:endParaRPr lang="en-US" dirty="0"/>
          </a:p>
          <a:p>
            <a:endParaRPr lang="en-US" dirty="0" smtClean="0"/>
          </a:p>
          <a:p>
            <a:endParaRPr lang="en-US" dirty="0"/>
          </a:p>
          <a:p>
            <a:endParaRPr lang="en-US" dirty="0" smtClean="0"/>
          </a:p>
          <a:p>
            <a:r>
              <a:rPr lang="en-US" dirty="0" smtClean="0"/>
              <a:t>Explain your answer:</a:t>
            </a:r>
          </a:p>
          <a:p>
            <a:r>
              <a:rPr lang="en-US" dirty="0" smtClean="0"/>
              <a:t>Because the wave is moving downwards toward the beach. Kinetic energy is involved when anything is moving.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63836690"/>
              </p:ext>
            </p:extLst>
          </p:nvPr>
        </p:nvGraphicFramePr>
        <p:xfrm>
          <a:off x="1371600" y="2743200"/>
          <a:ext cx="6096000" cy="155448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smtClean="0"/>
                        <a:t>Activity</a:t>
                      </a:r>
                      <a:endParaRPr lang="en-US" dirty="0"/>
                    </a:p>
                  </a:txBody>
                  <a:tcPr/>
                </a:tc>
                <a:tc>
                  <a:txBody>
                    <a:bodyPr/>
                    <a:lstStyle/>
                    <a:p>
                      <a:r>
                        <a:rPr lang="en-US" dirty="0" smtClean="0"/>
                        <a:t>Potential Energy</a:t>
                      </a:r>
                      <a:endParaRPr lang="en-US" dirty="0"/>
                    </a:p>
                  </a:txBody>
                  <a:tcPr/>
                </a:tc>
                <a:tc>
                  <a:txBody>
                    <a:bodyPr/>
                    <a:lstStyle/>
                    <a:p>
                      <a:r>
                        <a:rPr lang="en-US" dirty="0" smtClean="0"/>
                        <a:t>Kinetic</a:t>
                      </a:r>
                      <a:r>
                        <a:rPr lang="en-US" baseline="0" dirty="0" smtClean="0"/>
                        <a:t> Energy</a:t>
                      </a:r>
                      <a:endParaRPr lang="en-US" dirty="0"/>
                    </a:p>
                  </a:txBody>
                  <a:tcPr/>
                </a:tc>
                <a:tc>
                  <a:txBody>
                    <a:bodyPr/>
                    <a:lstStyle/>
                    <a:p>
                      <a:r>
                        <a:rPr lang="en-US" dirty="0" smtClean="0"/>
                        <a:t>Both</a:t>
                      </a:r>
                      <a:endParaRPr lang="en-US" dirty="0"/>
                    </a:p>
                  </a:txBody>
                  <a:tcPr/>
                </a:tc>
              </a:tr>
              <a:tr h="370840">
                <a:tc>
                  <a:txBody>
                    <a:bodyPr/>
                    <a:lstStyle/>
                    <a:p>
                      <a:r>
                        <a:rPr lang="en-US" dirty="0" smtClean="0"/>
                        <a:t>Waves</a:t>
                      </a:r>
                      <a:r>
                        <a:rPr lang="en-US" baseline="0" dirty="0" smtClean="0"/>
                        <a:t> crashing on a beach</a:t>
                      </a:r>
                      <a:endParaRPr lang="en-US" dirty="0"/>
                    </a:p>
                  </a:txBody>
                  <a:tcPr/>
                </a:tc>
                <a:tc>
                  <a:txBody>
                    <a:bodyPr/>
                    <a:lstStyle/>
                    <a:p>
                      <a:endParaRPr lang="en-US" dirty="0"/>
                    </a:p>
                  </a:txBody>
                  <a:tcPr/>
                </a:tc>
                <a:tc>
                  <a:txBody>
                    <a:bodyPr/>
                    <a:lstStyle/>
                    <a:p>
                      <a:r>
                        <a:rPr lang="en-US" smtClean="0"/>
                        <a:t>x</a:t>
                      </a:r>
                      <a:endParaRPr lang="en-US" dirty="0"/>
                    </a:p>
                  </a:txBody>
                  <a:tcPr/>
                </a:tc>
                <a:tc>
                  <a:txBody>
                    <a:bodyPr/>
                    <a:lstStyle/>
                    <a:p>
                      <a:r>
                        <a:rPr lang="en-US" dirty="0" smtClean="0"/>
                        <a:t> </a:t>
                      </a:r>
                      <a:endParaRPr lang="en-US" dirty="0"/>
                    </a:p>
                  </a:txBody>
                  <a:tcPr/>
                </a:tc>
              </a:tr>
            </a:tbl>
          </a:graphicData>
        </a:graphic>
      </p:graphicFrame>
    </p:spTree>
    <p:extLst>
      <p:ext uri="{BB962C8B-B14F-4D97-AF65-F5344CB8AC3E}">
        <p14:creationId xmlns:p14="http://schemas.microsoft.com/office/powerpoint/2010/main" val="166386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rmAutofit fontScale="90000"/>
          </a:bodyPr>
          <a:lstStyle/>
          <a:p>
            <a:r>
              <a:rPr lang="en-US" dirty="0" smtClean="0"/>
              <a:t>Guided Practice: comparing kinetic and potential energy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 Circle the correct answer to complete the definition of the following: </a:t>
            </a:r>
          </a:p>
          <a:p>
            <a:r>
              <a:rPr lang="en-US" dirty="0" smtClean="0"/>
              <a:t>Energy is the:</a:t>
            </a:r>
          </a:p>
          <a:p>
            <a:r>
              <a:rPr lang="en-US" dirty="0" err="1" smtClean="0"/>
              <a:t>Ans</a:t>
            </a:r>
            <a:r>
              <a:rPr lang="en-US" dirty="0" smtClean="0"/>
              <a:t>: C</a:t>
            </a:r>
          </a:p>
          <a:p>
            <a:r>
              <a:rPr lang="en-US" dirty="0" smtClean="0"/>
              <a:t>2. a. potential energy is stored energy that something has because of position or state.</a:t>
            </a:r>
          </a:p>
          <a:p>
            <a:r>
              <a:rPr lang="en-US" dirty="0" smtClean="0"/>
              <a:t>i. </a:t>
            </a:r>
            <a:r>
              <a:rPr lang="en-US" dirty="0" err="1" smtClean="0"/>
              <a:t>e.g</a:t>
            </a:r>
            <a:r>
              <a:rPr lang="en-US" dirty="0" smtClean="0"/>
              <a:t> anything above ground level</a:t>
            </a:r>
          </a:p>
          <a:p>
            <a:r>
              <a:rPr lang="en-US" dirty="0" smtClean="0"/>
              <a:t>b. kinetic energy is energy of motion</a:t>
            </a:r>
          </a:p>
          <a:p>
            <a:r>
              <a:rPr lang="en-US" dirty="0" smtClean="0"/>
              <a:t>i. </a:t>
            </a:r>
            <a:r>
              <a:rPr lang="en-US" dirty="0" err="1" smtClean="0"/>
              <a:t>e.g</a:t>
            </a:r>
            <a:r>
              <a:rPr lang="en-US" dirty="0" smtClean="0"/>
              <a:t> anything moving</a:t>
            </a:r>
            <a:endParaRPr lang="en-US" dirty="0"/>
          </a:p>
        </p:txBody>
      </p:sp>
    </p:spTree>
    <p:extLst>
      <p:ext uri="{BB962C8B-B14F-4D97-AF65-F5344CB8AC3E}">
        <p14:creationId xmlns:p14="http://schemas.microsoft.com/office/powerpoint/2010/main" val="9069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 Review</a:t>
            </a:r>
            <a:endParaRPr lang="en-US" dirty="0"/>
          </a:p>
        </p:txBody>
      </p:sp>
      <p:sp>
        <p:nvSpPr>
          <p:cNvPr id="3" name="Content Placeholder 2"/>
          <p:cNvSpPr>
            <a:spLocks noGrp="1"/>
          </p:cNvSpPr>
          <p:nvPr>
            <p:ph sz="quarter" idx="1"/>
          </p:nvPr>
        </p:nvSpPr>
        <p:spPr/>
        <p:txBody>
          <a:bodyPr/>
          <a:lstStyle/>
          <a:p>
            <a:r>
              <a:rPr lang="en-US" dirty="0" smtClean="0"/>
              <a:t>WELCOME BACK…AND HAPPY NEW YEAR. </a:t>
            </a:r>
            <a:endParaRPr lang="en-US" dirty="0"/>
          </a:p>
        </p:txBody>
      </p:sp>
    </p:spTree>
    <p:extLst>
      <p:ext uri="{BB962C8B-B14F-4D97-AF65-F5344CB8AC3E}">
        <p14:creationId xmlns:p14="http://schemas.microsoft.com/office/powerpoint/2010/main" val="3278860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 Today?</a:t>
            </a:r>
            <a:endParaRPr lang="en-US" dirty="0"/>
          </a:p>
        </p:txBody>
      </p:sp>
      <p:sp>
        <p:nvSpPr>
          <p:cNvPr id="3" name="Content Placeholder 2"/>
          <p:cNvSpPr>
            <a:spLocks noGrp="1"/>
          </p:cNvSpPr>
          <p:nvPr>
            <p:ph sz="quarter" idx="1"/>
          </p:nvPr>
        </p:nvSpPr>
        <p:spPr/>
        <p:txBody>
          <a:bodyPr/>
          <a:lstStyle/>
          <a:p>
            <a:r>
              <a:rPr lang="en-US" dirty="0" smtClean="0"/>
              <a:t>BZs to top 5 students earning points:</a:t>
            </a:r>
          </a:p>
          <a:p>
            <a:endParaRPr lang="en-US" dirty="0"/>
          </a:p>
          <a:p>
            <a:r>
              <a:rPr lang="en-US" dirty="0" smtClean="0"/>
              <a:t>Character focus is: GRIT and SELF CONTROL</a:t>
            </a:r>
          </a:p>
          <a:p>
            <a:r>
              <a:rPr lang="en-US" dirty="0" smtClean="0"/>
              <a:t>- student stays on task</a:t>
            </a:r>
          </a:p>
          <a:p>
            <a:r>
              <a:rPr lang="en-US" dirty="0" smtClean="0"/>
              <a:t>- student is engaged in the lesson and raises hand to ask/answer/read questions</a:t>
            </a:r>
          </a:p>
          <a:p>
            <a:r>
              <a:rPr lang="en-US" dirty="0" smtClean="0"/>
              <a:t>- student follows directions the first time. </a:t>
            </a:r>
            <a:endParaRPr lang="en-US" dirty="0"/>
          </a:p>
        </p:txBody>
      </p:sp>
    </p:spTree>
    <p:extLst>
      <p:ext uri="{BB962C8B-B14F-4D97-AF65-F5344CB8AC3E}">
        <p14:creationId xmlns:p14="http://schemas.microsoft.com/office/powerpoint/2010/main" val="1690241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ACTIVATING PRIOR KNOWLEDGE</a:t>
            </a:r>
            <a:endParaRPr lang="en-US" dirty="0"/>
          </a:p>
        </p:txBody>
      </p:sp>
      <p:sp>
        <p:nvSpPr>
          <p:cNvPr id="3" name="Content Placeholder 2"/>
          <p:cNvSpPr>
            <a:spLocks noGrp="1"/>
          </p:cNvSpPr>
          <p:nvPr>
            <p:ph sz="quarter" idx="1"/>
          </p:nvPr>
        </p:nvSpPr>
        <p:spPr/>
        <p:txBody>
          <a:bodyPr/>
          <a:lstStyle/>
          <a:p>
            <a:r>
              <a:rPr lang="en-US" dirty="0" smtClean="0"/>
              <a:t>QT: have you ever seen or used a sling shot? </a:t>
            </a:r>
          </a:p>
          <a:p>
            <a:endParaRPr lang="en-US" dirty="0"/>
          </a:p>
          <a:p>
            <a:r>
              <a:rPr lang="en-US" dirty="0" smtClean="0"/>
              <a:t>Study the diagram below of a pulled sling shot. </a:t>
            </a:r>
          </a:p>
          <a:p>
            <a:r>
              <a:rPr lang="en-US" dirty="0" smtClean="0"/>
              <a:t>1. What do you think will happen to the object when </a:t>
            </a:r>
            <a:r>
              <a:rPr lang="en-US" dirty="0"/>
              <a:t>the </a:t>
            </a:r>
            <a:r>
              <a:rPr lang="en-US" dirty="0" smtClean="0"/>
              <a:t>sling </a:t>
            </a:r>
            <a:r>
              <a:rPr lang="en-US" dirty="0"/>
              <a:t>i</a:t>
            </a:r>
            <a:r>
              <a:rPr lang="en-US" dirty="0" smtClean="0"/>
              <a:t>s </a:t>
            </a:r>
            <a:r>
              <a:rPr lang="en-US" dirty="0"/>
              <a:t>released? </a:t>
            </a:r>
            <a:endParaRPr lang="en-US" dirty="0" smtClean="0"/>
          </a:p>
          <a:p>
            <a:r>
              <a:rPr lang="en-US" dirty="0"/>
              <a:t> </a:t>
            </a:r>
            <a:r>
              <a:rPr lang="en-US" dirty="0" smtClean="0"/>
              <a:t>2. Why?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495800"/>
            <a:ext cx="2438400" cy="1876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9431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NOTES: WHAT IS </a:t>
            </a:r>
            <a:r>
              <a:rPr lang="en-US" dirty="0" smtClean="0"/>
              <a:t>ENERGY?</a:t>
            </a:r>
            <a:endParaRPr lang="en-US" dirty="0"/>
          </a:p>
        </p:txBody>
      </p:sp>
      <p:sp>
        <p:nvSpPr>
          <p:cNvPr id="5" name="Content Placeholder 4"/>
          <p:cNvSpPr>
            <a:spLocks noGrp="1"/>
          </p:cNvSpPr>
          <p:nvPr>
            <p:ph sz="quarter" idx="1"/>
          </p:nvPr>
        </p:nvSpPr>
        <p:spPr/>
        <p:txBody>
          <a:bodyPr/>
          <a:lstStyle/>
          <a:p>
            <a:r>
              <a:rPr lang="en-US" dirty="0" smtClean="0"/>
              <a:t>Energy </a:t>
            </a:r>
            <a:r>
              <a:rPr lang="en-US" dirty="0"/>
              <a:t>makes change possible. We use it to do things for us. It moves cars along the road and boats over the water. It bakes a cake in the oven and keeps ice frozen in the freezer. It plays our favorite songs on the radio and lights our homes. Energy is needed for our bodies to grow and it allows our minds to think.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419600"/>
            <a:ext cx="1410373"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646054"/>
            <a:ext cx="2066925"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397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Energy</a:t>
            </a:r>
            <a:endParaRPr lang="en-US" dirty="0"/>
          </a:p>
        </p:txBody>
      </p:sp>
      <p:sp>
        <p:nvSpPr>
          <p:cNvPr id="3" name="Content Placeholder 2"/>
          <p:cNvSpPr>
            <a:spLocks noGrp="1"/>
          </p:cNvSpPr>
          <p:nvPr>
            <p:ph sz="quarter" idx="1"/>
          </p:nvPr>
        </p:nvSpPr>
        <p:spPr>
          <a:xfrm>
            <a:off x="612648" y="1600200"/>
            <a:ext cx="8153400" cy="4953000"/>
          </a:xfrm>
        </p:spPr>
        <p:txBody>
          <a:bodyPr>
            <a:normAutofit fontScale="62500" lnSpcReduction="20000"/>
          </a:bodyPr>
          <a:lstStyle/>
          <a:p>
            <a:pPr algn="ctr"/>
            <a:r>
              <a:rPr lang="en-US" u="sng" dirty="0" smtClean="0">
                <a:effectLst>
                  <a:outerShdw blurRad="38100" dist="38100" dir="2700000" algn="tl">
                    <a:srgbClr val="000000">
                      <a:alpha val="43137"/>
                    </a:srgbClr>
                  </a:outerShdw>
                </a:effectLst>
              </a:rPr>
              <a:t>ENERGY IS THE ABILITY TO MAKE SOMETHING HAPPEN.</a:t>
            </a:r>
          </a:p>
          <a:p>
            <a:endParaRPr lang="en-US" dirty="0"/>
          </a:p>
          <a:p>
            <a:r>
              <a:rPr lang="en-US" dirty="0"/>
              <a:t>Energy is in everything. We use energy for everything we do, from making a jump shot to baking cookies to sending astronauts into space. </a:t>
            </a:r>
          </a:p>
          <a:p>
            <a:endParaRPr lang="en-US" dirty="0" smtClean="0"/>
          </a:p>
          <a:p>
            <a:r>
              <a:rPr lang="en-US" dirty="0" smtClean="0"/>
              <a:t>Energy </a:t>
            </a:r>
            <a:r>
              <a:rPr lang="en-US" dirty="0"/>
              <a:t>comes in different </a:t>
            </a:r>
            <a:r>
              <a:rPr lang="en-US" dirty="0" smtClean="0"/>
              <a:t>forms in </a:t>
            </a:r>
          </a:p>
          <a:p>
            <a:pPr marL="0" indent="0">
              <a:buNone/>
            </a:pPr>
            <a:r>
              <a:rPr lang="en-US" dirty="0" smtClean="0"/>
              <a:t>the world:</a:t>
            </a:r>
            <a:endParaRPr lang="en-US" dirty="0"/>
          </a:p>
          <a:p>
            <a:r>
              <a:rPr lang="en-US" dirty="0"/>
              <a:t>Heat (thermal)</a:t>
            </a:r>
          </a:p>
          <a:p>
            <a:r>
              <a:rPr lang="en-US" dirty="0"/>
              <a:t>Light (radiant) </a:t>
            </a:r>
          </a:p>
          <a:p>
            <a:r>
              <a:rPr lang="en-US" dirty="0"/>
              <a:t>Motion (kinetic</a:t>
            </a:r>
            <a:r>
              <a:rPr lang="en-US" dirty="0" smtClean="0"/>
              <a:t>)*</a:t>
            </a:r>
            <a:endParaRPr lang="en-US" dirty="0"/>
          </a:p>
          <a:p>
            <a:r>
              <a:rPr lang="en-US" dirty="0"/>
              <a:t>Electrical </a:t>
            </a:r>
          </a:p>
          <a:p>
            <a:r>
              <a:rPr lang="en-US" dirty="0" smtClean="0"/>
              <a:t>Chemical* </a:t>
            </a:r>
          </a:p>
          <a:p>
            <a:r>
              <a:rPr lang="en-US" dirty="0" smtClean="0"/>
              <a:t>Potential Energy*</a:t>
            </a:r>
            <a:endParaRPr lang="en-US" dirty="0"/>
          </a:p>
          <a:p>
            <a:r>
              <a:rPr lang="en-US" dirty="0"/>
              <a:t>Nuclear energy </a:t>
            </a:r>
          </a:p>
          <a:p>
            <a:r>
              <a:rPr lang="en-US" dirty="0" smtClean="0"/>
              <a:t>Gravitational</a:t>
            </a:r>
            <a:r>
              <a:rPr lang="en-US" dirty="0"/>
              <a:t/>
            </a:r>
            <a:br>
              <a:rPr lang="en-US" dirty="0"/>
            </a:b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048000"/>
            <a:ext cx="3438525" cy="367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9202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MAIN TYPES OF ENERGY…</a:t>
            </a:r>
            <a:endParaRPr lang="en-US" dirty="0"/>
          </a:p>
        </p:txBody>
      </p:sp>
      <p:sp>
        <p:nvSpPr>
          <p:cNvPr id="3" name="Content Placeholder 2"/>
          <p:cNvSpPr>
            <a:spLocks noGrp="1"/>
          </p:cNvSpPr>
          <p:nvPr>
            <p:ph sz="quarter" idx="1"/>
          </p:nvPr>
        </p:nvSpPr>
        <p:spPr/>
        <p:txBody>
          <a:bodyPr>
            <a:normAutofit/>
          </a:bodyPr>
          <a:lstStyle/>
          <a:p>
            <a:r>
              <a:rPr lang="en-US" dirty="0" smtClean="0"/>
              <a:t>There </a:t>
            </a:r>
            <a:r>
              <a:rPr lang="en-US" dirty="0"/>
              <a:t>are two </a:t>
            </a:r>
            <a:r>
              <a:rPr lang="en-US" dirty="0" smtClean="0"/>
              <a:t>main types </a:t>
            </a:r>
            <a:r>
              <a:rPr lang="en-US" dirty="0"/>
              <a:t>of energy:</a:t>
            </a:r>
          </a:p>
          <a:p>
            <a:r>
              <a:rPr lang="en-US" dirty="0" smtClean="0"/>
              <a:t>1. P</a:t>
            </a:r>
            <a:r>
              <a:rPr lang="en-US" u="sng" dirty="0" smtClean="0"/>
              <a:t>otential (stored) </a:t>
            </a:r>
            <a:r>
              <a:rPr lang="en-US" u="sng" dirty="0"/>
              <a:t>energy </a:t>
            </a:r>
          </a:p>
          <a:p>
            <a:r>
              <a:rPr lang="en-US" dirty="0" smtClean="0"/>
              <a:t>2. </a:t>
            </a:r>
            <a:r>
              <a:rPr lang="en-US" u="sng" dirty="0" smtClean="0"/>
              <a:t>Kinetic (motion) </a:t>
            </a:r>
            <a:r>
              <a:rPr lang="en-US" u="sng" dirty="0"/>
              <a:t>energy</a:t>
            </a:r>
          </a:p>
          <a:p>
            <a:pPr marL="0" indent="0">
              <a:buNone/>
            </a:pPr>
            <a:r>
              <a:rPr lang="en-US" dirty="0"/>
              <a:t/>
            </a:r>
            <a:br>
              <a:rPr lang="en-US" dirty="0"/>
            </a:b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395537"/>
            <a:ext cx="220980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1" y="3335956"/>
            <a:ext cx="4343400" cy="3253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64820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039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Energy is stored energy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POTENTIAL ENERGY IS STORED ENERGY. </a:t>
            </a:r>
          </a:p>
          <a:p>
            <a:endParaRPr lang="en-US" dirty="0"/>
          </a:p>
          <a:p>
            <a:r>
              <a:rPr lang="en-US" dirty="0" smtClean="0"/>
              <a:t>Potential energy is the energy something has by reason of its position or state. With regards to position, potential energy increases with increase in weight and height. </a:t>
            </a:r>
          </a:p>
          <a:p>
            <a:endParaRPr lang="en-US" dirty="0"/>
          </a:p>
          <a:p>
            <a:r>
              <a:rPr lang="en-US" dirty="0" smtClean="0"/>
              <a:t>An example of the potential energy a body has by reason of its state is A WOUND UP TOY OR SPRING. </a:t>
            </a:r>
          </a:p>
          <a:p>
            <a:r>
              <a:rPr lang="en-US" dirty="0"/>
              <a:t>An example of the potential energy a body has by reason of </a:t>
            </a:r>
            <a:r>
              <a:rPr lang="en-US" dirty="0" smtClean="0"/>
              <a:t>its position is WATER BEHIND A DAM OR TOP OF A WATER FALL.</a:t>
            </a:r>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446760"/>
            <a:ext cx="1828800" cy="1376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88394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KINETIC ENERGY IS ENERGY OF MOTION</a:t>
            </a:r>
            <a:endParaRPr lang="en-US" dirty="0"/>
          </a:p>
        </p:txBody>
      </p:sp>
      <p:sp>
        <p:nvSpPr>
          <p:cNvPr id="3" name="Content Placeholder 2"/>
          <p:cNvSpPr>
            <a:spLocks noGrp="1"/>
          </p:cNvSpPr>
          <p:nvPr>
            <p:ph sz="quarter" idx="1"/>
          </p:nvPr>
        </p:nvSpPr>
        <p:spPr/>
        <p:txBody>
          <a:bodyPr/>
          <a:lstStyle/>
          <a:p>
            <a:pPr lvl="1"/>
            <a:r>
              <a:rPr lang="en-US" u="sng" dirty="0">
                <a:effectLst>
                  <a:outerShdw blurRad="38100" dist="38100" dir="2700000" algn="tl">
                    <a:srgbClr val="000000">
                      <a:alpha val="43137"/>
                    </a:srgbClr>
                  </a:outerShdw>
                </a:effectLst>
              </a:rPr>
              <a:t>KINETIC ENERGY IS ENERGY OF </a:t>
            </a:r>
            <a:r>
              <a:rPr lang="en-US" u="sng" dirty="0" smtClean="0">
                <a:effectLst>
                  <a:outerShdw blurRad="38100" dist="38100" dir="2700000" algn="tl">
                    <a:srgbClr val="000000">
                      <a:alpha val="43137"/>
                    </a:srgbClr>
                  </a:outerShdw>
                </a:effectLst>
              </a:rPr>
              <a:t>MOTION</a:t>
            </a:r>
          </a:p>
          <a:p>
            <a:endParaRPr lang="en-US" dirty="0"/>
          </a:p>
          <a:p>
            <a:r>
              <a:rPr lang="en-US" dirty="0" smtClean="0"/>
              <a:t>Kinetic energy is the energy which something has because of its motion.</a:t>
            </a:r>
          </a:p>
          <a:p>
            <a:endParaRPr lang="en-US" dirty="0"/>
          </a:p>
          <a:p>
            <a:r>
              <a:rPr lang="en-US" dirty="0" smtClean="0"/>
              <a:t>An obvious example of kinetic energy is MOVING BULLETS. This is able to do work because it changes the state of something when it strikes it. </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762000"/>
            <a:ext cx="159067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4546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Unit xmlns="c6e52752-8354-4ecd-bb7b-c4687d6e7d8f">Energy and Work</Unit>
    <Favorite xmlns="c6e52752-8354-4ecd-bb7b-c4687d6e7d8f"/>
    <School xmlns="c6e52752-8354-4ecd-bb7b-c4687d6e7d8f">8</School>
    <Grade xmlns="c6e52752-8354-4ecd-bb7b-c4687d6e7d8f">
      <Value>7</Value>
    </Grade>
    <Academic_x0020_Resource xmlns="c6e52752-8354-4ecd-bb7b-c4687d6e7d8f">Lesson Plans</Academic_x0020_Resource>
    <Year xmlns="c6e52752-8354-4ecd-bb7b-c4687d6e7d8f">Current Year</Year>
    <Academic_x0020_Subject xmlns="c6e52752-8354-4ecd-bb7b-c4687d6e7d8f">Science</Academic_x0020_Subject>
  </documentManagement>
</p:properties>
</file>

<file path=customXml/item3.xml><?xml version="1.0" encoding="utf-8"?>
<ct:contentTypeSchema xmlns:ct="http://schemas.microsoft.com/office/2006/metadata/contentType" xmlns:ma="http://schemas.microsoft.com/office/2006/metadata/properties/metaAttributes" ct:_="" ma:_="" ma:contentTypeName="MS Academic Document" ma:contentTypeID="0x010100CDFA696099190E42A3F6D7DEA923BA5B010300EE6B44B2A2E6E94BA08A3D0E498F2DD0" ma:contentTypeVersion="63" ma:contentTypeDescription="" ma:contentTypeScope="" ma:versionID="559482a17526f0ff57e103368a65d4e4">
  <xsd:schema xmlns:xsd="http://www.w3.org/2001/XMLSchema" xmlns:p="http://schemas.microsoft.com/office/2006/metadata/properties" xmlns:ns2="c6e52752-8354-4ecd-bb7b-c4687d6e7d8f" targetNamespace="http://schemas.microsoft.com/office/2006/metadata/properties" ma:root="true" ma:fieldsID="942bd5f465d491b76468b21a35ba22a0" ns2:_="">
    <xsd:import namespace="c6e52752-8354-4ecd-bb7b-c4687d6e7d8f"/>
    <xsd:element name="properties">
      <xsd:complexType>
        <xsd:sequence>
          <xsd:element name="documentManagement">
            <xsd:complexType>
              <xsd:all>
                <xsd:element ref="ns2:Year" minOccurs="0"/>
                <xsd:element ref="ns2:School"/>
                <xsd:element ref="ns2:Favorite" minOccurs="0"/>
                <xsd:element ref="ns2:Grade" minOccurs="0"/>
                <xsd:element ref="ns2:Academic_x0020_Subject" minOccurs="0"/>
                <xsd:element ref="ns2:Academic_x0020_Resource" minOccurs="0"/>
                <xsd:element ref="ns2:Unit" minOccurs="0"/>
              </xsd:all>
            </xsd:complexType>
          </xsd:element>
        </xsd:sequence>
      </xsd:complexType>
    </xsd:element>
  </xsd:schema>
  <xsd:schema xmlns:xsd="http://www.w3.org/2001/XMLSchema" xmlns:dms="http://schemas.microsoft.com/office/2006/documentManagement/types" targetNamespace="c6e52752-8354-4ecd-bb7b-c4687d6e7d8f" elementFormDefault="qualified">
    <xsd:import namespace="http://schemas.microsoft.com/office/2006/documentManagement/types"/>
    <xsd:element name="Year" ma:index="1" nillable="true" ma:displayName="Year" ma:default="Current Year" ma:format="Dropdown" ma:internalName="Year">
      <xsd:simpleType>
        <xsd:restriction base="dms:Choice">
          <xsd:enumeration value="[N/A]"/>
          <xsd:enumeration value="Current Year"/>
          <xsd:enumeration value="2010-2011"/>
          <xsd:enumeration value="2009-2010"/>
          <xsd:enumeration value="2008-2009"/>
          <xsd:enumeration value="2007-2008"/>
          <xsd:enumeration value="2006-2007"/>
          <xsd:enumeration value="2005-2006"/>
          <xsd:enumeration value="2004-2005"/>
          <xsd:enumeration value="2003-2004"/>
          <xsd:enumeration value="2002-2003"/>
          <xsd:enumeration value="2001-2002"/>
        </xsd:restriction>
      </xsd:simpleType>
    </xsd:element>
    <xsd:element name="School" ma:index="2" ma:displayName="School" ma:list="{7b52d049-bf45-4d1d-85bc-af5fad9cb616}" ma:internalName="School0" ma:readOnly="false" ma:showField="Title" ma:web="c6e52752-8354-4ecd-bb7b-c4687d6e7d8f">
      <xsd:simpleType>
        <xsd:restriction base="dms:Lookup"/>
      </xsd:simpleType>
    </xsd:element>
    <xsd:element name="Favorite" ma:index="3" nillable="true" ma:displayName="Favorite" ma:hidden="true" ma:list="{7a9b4db1-fc7d-414f-ad41-4b8fd73f750b}" ma:internalName="Favorite" ma:readOnly="false" ma:showField="Title" ma:web="c6e52752-8354-4ecd-bb7b-c4687d6e7d8f">
      <xsd:complexType>
        <xsd:complexContent>
          <xsd:extension base="dms:MultiChoiceLookup">
            <xsd:sequence>
              <xsd:element name="Value" type="dms:Lookup" maxOccurs="unbounded" minOccurs="0" nillable="true"/>
            </xsd:sequence>
          </xsd:extension>
        </xsd:complexContent>
      </xsd:complexType>
    </xsd:element>
    <xsd:element name="Grade" ma:index="4" nillable="true" ma:displayName="Grade" ma:internalName="Grade">
      <xsd:complexType>
        <xsd:complexContent>
          <xsd:extension base="dms:MultiChoice">
            <xsd:sequence>
              <xsd:element name="Value" maxOccurs="unbounded" minOccurs="0" nillable="true">
                <xsd:simpleType>
                  <xsd:restriction base="dms:Choice">
                    <xsd:enumeration value="K"/>
                    <xsd:enumeration value="1"/>
                    <xsd:enumeration value="2"/>
                    <xsd:enumeration value="3"/>
                    <xsd:enumeration value="4"/>
                    <xsd:enumeration value="5"/>
                    <xsd:enumeration value="6"/>
                    <xsd:enumeration value="7"/>
                    <xsd:enumeration value="8"/>
                    <xsd:enumeration value="9"/>
                    <xsd:enumeration value="10"/>
                    <xsd:enumeration value="11"/>
                    <xsd:enumeration value="12"/>
                  </xsd:restriction>
                </xsd:simpleType>
              </xsd:element>
            </xsd:sequence>
          </xsd:extension>
        </xsd:complexContent>
      </xsd:complexType>
    </xsd:element>
    <xsd:element name="Academic_x0020_Subject" ma:index="5" nillable="true" ma:displayName="Academic Subject" ma:format="Dropdown" ma:internalName="Academic_x0020_Subject">
      <xsd:simpleType>
        <xsd:restriction base="dms:Choice">
          <xsd:enumeration value="All Subjects"/>
          <xsd:enumeration value="Co-Curriculars"/>
          <xsd:enumeration value="College Prep"/>
          <xsd:enumeration value="ELA"/>
          <xsd:enumeration value="Electives"/>
          <xsd:enumeration value="Electives_Art"/>
          <xsd:enumeration value="Electives_Dance"/>
          <xsd:enumeration value="Electives_Drama"/>
          <xsd:enumeration value="Electives_Music"/>
          <xsd:enumeration value="Health"/>
          <xsd:enumeration value="History"/>
          <xsd:enumeration value="Math"/>
          <xsd:enumeration value="Nonfiction"/>
          <xsd:enumeration value="PE"/>
          <xsd:enumeration value="Science"/>
          <xsd:enumeration value="Social Studies"/>
          <xsd:enumeration value="Spanish"/>
          <xsd:enumeration value="SPED"/>
        </xsd:restriction>
      </xsd:simpleType>
    </xsd:element>
    <xsd:element name="Academic_x0020_Resource" ma:index="6" nillable="true" ma:displayName="Academic Resource" ma:default="Lesson Plans" ma:format="Dropdown" ma:internalName="Academic_x0020_Resource">
      <xsd:simpleType>
        <xsd:restriction base="dms:Choice">
          <xsd:enumeration value="[OTHER]"/>
          <xsd:enumeration value="Assessments and Data"/>
          <xsd:enumeration value="Classwork"/>
          <xsd:enumeration value="Culture and Systems"/>
          <xsd:enumeration value="Do Now or Warm Up"/>
          <xsd:enumeration value="Homework"/>
          <xsd:enumeration value="Lesson Plans"/>
          <xsd:enumeration value="Long-term Plans"/>
          <xsd:enumeration value="Music Score"/>
          <xsd:enumeration value="Rubrics and Guides"/>
          <xsd:enumeration value="SmartBoard"/>
          <xsd:enumeration value="Spiraled Review"/>
          <xsd:enumeration value="Syllabi"/>
          <xsd:enumeration value="Texts"/>
          <xsd:enumeration value="Thinking Skills"/>
          <xsd:enumeration value="Unit Plans"/>
          <xsd:enumeration value="Vocabulary"/>
        </xsd:restriction>
      </xsd:simpleType>
    </xsd:element>
    <xsd:element name="Unit" ma:index="14" nillable="true" ma:displayName="Unit" ma:format="Dropdown" ma:internalName="Unit">
      <xsd:simpleType>
        <xsd:restriction base="dms:Choice">
          <xsd:enumeration value="[MATERIALS FOR ALL UNITS]"/>
          <xsd:enumeration value="[Other]"/>
          <xsd:enumeration value="¿Cómo fue?: verbos irregulares del pretérito"/>
          <xsd:enumeration value="¿Qué sabemos? ¿ Quién conocemos?"/>
          <xsd:enumeration value="¿Quépasó?: verbos regulares del pretérito"/>
          <xsd:enumeration value="A New Role in the World"/>
          <xsd:enumeration value="Acids and Bases"/>
          <xsd:enumeration value="Advanced Mathematics"/>
          <xsd:enumeration value="Air"/>
          <xsd:enumeration value="Algebra"/>
          <xsd:enumeration value="All About Me - All Subjects"/>
          <xsd:enumeration value="All About Me - Gym"/>
          <xsd:enumeration value="All About Me - Math"/>
          <xsd:enumeration value="All About Me - Music"/>
          <xsd:enumeration value="All About Me - Phonics"/>
          <xsd:enumeration value="All About Me - Reading"/>
          <xsd:enumeration value="All About Me - Science"/>
          <xsd:enumeration value="All About Me - Social Studies"/>
          <xsd:enumeration value="All About Me - SPED"/>
          <xsd:enumeration value="All About Me - Writing"/>
          <xsd:enumeration value="American History"/>
          <xsd:enumeration value="American Revolution"/>
          <xsd:enumeration value="An Age of Industry"/>
          <xsd:enumeration value="Anatomy"/>
          <xsd:enumeration value="Ancient Rome"/>
          <xsd:enumeration value="Animal Farm"/>
          <xsd:enumeration value="Annotation"/>
          <xsd:enumeration value="Application Essays"/>
          <xsd:enumeration value="Applications of 3D Geometric Shapes"/>
          <xsd:enumeration value="Area"/>
          <xsd:enumeration value="Articles of Confederation, The and The Constitution"/>
          <xsd:enumeration value="Arts Enrichment"/>
          <xsd:enumeration value="As You Like It"/>
          <xsd:enumeration value="Asi somos"/>
          <xsd:enumeration value="Assessment and Note Reading"/>
          <xsd:enumeration value="Astronomy"/>
          <xsd:enumeration value="Atmosphere"/>
          <xsd:enumeration value="Atomic Theory"/>
          <xsd:enumeration value="Author's Purpose and Tone"/>
          <xsd:enumeration value="Author's Style"/>
          <xsd:enumeration value="Autobiography of Malcolm X, The"/>
          <xsd:enumeration value="Awesome Algebra"/>
          <xsd:enumeration value="Back to Independent Reading"/>
          <xsd:enumeration value="Basketball"/>
          <xsd:enumeration value="Beauty and Acceptance"/>
          <xsd:enumeration value="Before We Were Free"/>
          <xsd:enumeration value="Beginnings of American History"/>
          <xsd:enumeration value="Being Resilient on the Road to Redemption"/>
          <xsd:enumeration value="Biochemistry"/>
          <xsd:enumeration value="Biography and Oral Language"/>
          <xsd:enumeration value="Black History"/>
          <xsd:enumeration value="Black History - All Subjects"/>
          <xsd:enumeration value="Black History - Gym"/>
          <xsd:enumeration value="Black History - Math"/>
          <xsd:enumeration value="Black History - Music"/>
          <xsd:enumeration value="Black History - Phonics"/>
          <xsd:enumeration value="Black History - Reading"/>
          <xsd:enumeration value="Black History - Science"/>
          <xsd:enumeration value="Black History - Social Studies"/>
          <xsd:enumeration value="Black History - SPED"/>
          <xsd:enumeration value="Black History - Writing"/>
          <xsd:enumeration value="Bodega Dreams"/>
          <xsd:enumeration value="Body Systems"/>
          <xsd:enumeration value="Bonding"/>
          <xsd:enumeration value="Book Clubs"/>
          <xsd:enumeration value="Book Review"/>
          <xsd:enumeration value="Brainstorming"/>
          <xsd:enumeration value="Break Packets"/>
          <xsd:enumeration value="Bridge to Terabithia, The"/>
          <xsd:enumeration value="Caminos"/>
          <xsd:enumeration value="Caribbean Community and Interpretations 1"/>
          <xsd:enumeration value="Caribbean Community and Interpretations 2"/>
          <xsd:enumeration value="Catcher in the Rye, The"/>
          <xsd:enumeration value="Cause and Effect"/>
          <xsd:enumeration value="Cell Structure and Function"/>
          <xsd:enumeration value="Cells"/>
          <xsd:enumeration value="Character Analysis - Reading"/>
          <xsd:enumeration value="Character Analysis - Writing"/>
          <xsd:enumeration value="Character Change Paragraphs"/>
          <xsd:enumeration value="Characteristics of Civilization"/>
          <xsd:enumeration value="Characteristics of Living Things"/>
          <xsd:enumeration value="Characterization"/>
          <xsd:enumeration value="Characterization with Color of My Words"/>
          <xsd:enumeration value="Charlie and the Chocolate Factory"/>
          <xsd:enumeration value="Chemistry"/>
          <xsd:enumeration value="Chess"/>
          <xsd:enumeration value="China"/>
          <xsd:enumeration value="China and India – Postwar Developments, 1914-1991"/>
          <xsd:enumeration value="China: From the Empire’s fall to Communist Revolution"/>
          <xsd:enumeration value="Circles"/>
          <xsd:enumeration value="Circuits"/>
          <xsd:enumeration value="Civil Rights"/>
          <xsd:enumeration value="Civil War"/>
          <xsd:enumeration value="Classic Book Clubs"/>
          <xsd:enumeration value="Classical World"/>
          <xsd:enumeration value="Classification"/>
          <xsd:enumeration value="Cold War and New Nations, 1945-1989"/>
          <xsd:enumeration value="Cold War, The"/>
          <xsd:enumeration value="Colonial Life"/>
          <xsd:enumeration value="Colonialism and Its Effects on Africa"/>
          <xsd:enumeration value="Colonization"/>
          <xsd:enumeration value="Color Purple, The"/>
          <xsd:enumeration value="Compare and Contrast Essay"/>
          <xsd:enumeration value="Comprehension Strategies"/>
          <xsd:enumeration value="Comprehension Strategies - Fairy Tales"/>
          <xsd:enumeration value="Concept Review I"/>
          <xsd:enumeration value="Concept Review II"/>
          <xsd:enumeration value="Conducting Investigations"/>
          <xsd:enumeration value="Conflict"/>
          <xsd:enumeration value="Conflict Resolution"/>
          <xsd:enumeration value="Congruence of Line Segments, Angles, and Triangles"/>
          <xsd:enumeration value="Congruence of triangles"/>
          <xsd:enumeration value="Congruence of Triangles (2010)"/>
          <xsd:enumeration value="Constitution, The"/>
          <xsd:enumeration value="Conventions &amp; Sentence Fluency"/>
          <xsd:enumeration value="Conviction"/>
          <xsd:enumeration value="Crazy Circles"/>
          <xsd:enumeration value="Creating Interpretations"/>
          <xsd:enumeration value="Critical Thinking and Media Literacy"/>
          <xsd:enumeration value="Cuando yo era joven…: irregulares del imperfecto"/>
          <xsd:enumeration value="Curious Incident of the Dog in the Night-time, The"/>
          <xsd:enumeration value="Current Events"/>
          <xsd:enumeration value="Data Analysis"/>
          <xsd:enumeration value="DBQ"/>
          <xsd:enumeration value="DBQ, Paired Passage and Short Response"/>
          <xsd:enumeration value="DBQs"/>
          <xsd:enumeration value="De viaje"/>
          <xsd:enumeration value="Debate"/>
          <xsd:enumeration value="Decimals"/>
          <xsd:enumeration value="Decimals and Percents"/>
          <xsd:enumeration value="Declamation"/>
          <xsd:enumeration value="Declaration of Independence, The"/>
          <xsd:enumeration value="Democracy and Freedom"/>
          <xsd:enumeration value="Dentro del corazon"/>
          <xsd:enumeration value="Depression and War"/>
          <xsd:enumeration value="Developing Skills"/>
          <xsd:enumeration value="Dictomous Keys, Observations, Inferences, Graphs"/>
          <xsd:enumeration value="Dinosaurs - All Subjects"/>
          <xsd:enumeration value="Dinosaurs - Gym"/>
          <xsd:enumeration value="Dinosaurs - Music"/>
          <xsd:enumeration value="Dinosaurs - Phonics"/>
          <xsd:enumeration value="Dinosaurs - Reading"/>
          <xsd:enumeration value="Dinosaurs - Science"/>
          <xsd:enumeration value="Dinosaurs - Social Studies"/>
          <xsd:enumeration value="Dinosaurs - SPED"/>
          <xsd:enumeration value="Dinosaurs - Writing"/>
          <xsd:enumeration value="Displaying Data"/>
          <xsd:enumeration value="Division"/>
          <xsd:enumeration value="Dynamic Earth"/>
          <xsd:enumeration value="Dynamic Equilibrium"/>
          <xsd:enumeration value="Dynamics"/>
          <xsd:enumeration value="Early Humans"/>
          <xsd:enumeration value="Early Native American Societies"/>
          <xsd:enumeration value="Earth Day and Ecosystems - All Subjects"/>
          <xsd:enumeration value="Earth Day and Ecosystems - Gym"/>
          <xsd:enumeration value="Earth Day and Ecosystems - Music"/>
          <xsd:enumeration value="Earth Day and Ecosystems - Phonics"/>
          <xsd:enumeration value="Earth Day and Ecosystems - Reading"/>
          <xsd:enumeration value="Earth Day and Ecosystems - Science"/>
          <xsd:enumeration value="Earth Day and Ecosystems - Social Studies"/>
          <xsd:enumeration value="Earth Day and Ecosystems - SPED"/>
          <xsd:enumeration value="Earth Day and Ecosystems - Writing"/>
          <xsd:enumeration value="Earth History"/>
          <xsd:enumeration value="Earth's Motions and Their Effects"/>
          <xsd:enumeration value="East and Central Asia"/>
          <xsd:enumeration value="East and Central Asia &amp; the Silk Road"/>
          <xsd:enumeration value="East Asia"/>
          <xsd:enumeration value="Eastern Thought and Empires"/>
          <xsd:enumeration value="Ecology"/>
          <xsd:enumeration value="Egypt"/>
          <xsd:enumeration value="El amor"/>
          <xsd:enumeration value="El fragil medio ambiente"/>
          <xsd:enumeration value="El misterio y la fantasia"/>
          <xsd:enumeration value="El mundo en que vivimos"/>
          <xsd:enumeration value="El poder de la palabra"/>
          <xsd:enumeration value="ELA Test Prep Intervention Lessons - Including Saturday School"/>
          <xsd:enumeration value="Electricity"/>
          <xsd:enumeration value="Electrostatics"/>
          <xsd:enumeration value="Elements of Fiction and Poetry"/>
          <xsd:enumeration value="Energy"/>
          <xsd:enumeration value="Energy and Work"/>
          <xsd:enumeration value="Epocas en el pasado: el imperfecto"/>
          <xsd:enumeration value="Equations"/>
          <xsd:enumeration value="Esfuerzos heroicos"/>
          <xsd:enumeration value="ESL"/>
          <xsd:enumeration value="Establishing the PE Routine"/>
          <xsd:enumeration value="Ethics"/>
          <xsd:enumeration value="European Exploration"/>
          <xsd:enumeration value="Evolution"/>
          <xsd:enumeration value="Evolving Identities, 1979-Present"/>
          <xsd:enumeration value="Explorers - All Subjects"/>
          <xsd:enumeration value="Explorers - Gym"/>
          <xsd:enumeration value="Explorers - Music"/>
          <xsd:enumeration value="Explorers - Phonics"/>
          <xsd:enumeration value="Explorers - Reading"/>
          <xsd:enumeration value="Explorers - Science"/>
          <xsd:enumeration value="Explorers - Social Studies"/>
          <xsd:enumeration value="Explorers - SPED"/>
          <xsd:enumeration value="Explorers - Writing"/>
          <xsd:enumeration value="Exponents and exponential functions"/>
          <xsd:enumeration value="Expository Essays"/>
          <xsd:enumeration value="Expository Fundamentals"/>
          <xsd:enumeration value="Expository Paragraphs"/>
          <xsd:enumeration value="Fables, Fairy Tales, and Folk Tales"/>
          <xsd:enumeration value="Fabulas y leyendas"/>
          <xsd:enumeration value="Fact and Opinion"/>
          <xsd:enumeration value="Factoring"/>
          <xsd:enumeration value="Fahrenheit 451"/>
          <xsd:enumeration value="Feathers Essay"/>
          <xsd:enumeration value="Feathers-Reading Unit"/>
          <xsd:enumeration value="Feminist Criticism"/>
          <xsd:enumeration value="Figurative Language"/>
          <xsd:enumeration value="Fitness"/>
          <xsd:enumeration value="Fixing Confusion"/>
          <xsd:enumeration value="Fixing Confusion - Folk Tales"/>
          <xsd:enumeration value="Flag Football"/>
          <xsd:enumeration value="Floor Hockey"/>
          <xsd:enumeration value="Fluency"/>
          <xsd:enumeration value="Food Webs, Ecosystems, and Biodiversity"/>
          <xsd:enumeration value="Force"/>
          <xsd:enumeration value="Forces, Motion, Energy, Waves"/>
          <xsd:enumeration value="Forming a New Nation"/>
          <xsd:enumeration value="Formula Math and Equations"/>
          <xsd:enumeration value="Foundations of History and Geography"/>
          <xsd:enumeration value="Fractional Parts"/>
          <xsd:enumeration value="Fractions"/>
          <xsd:enumeration value="Fractions, Decimals, and Percents"/>
          <xsd:enumeration value="French"/>
          <xsd:enumeration value="French and Indian War"/>
          <xsd:enumeration value="Friendship and Human Ties"/>
          <xsd:enumeration value="Frindle"/>
          <xsd:enumeration value="From Blues to Beyonce"/>
          <xsd:enumeration value="From Colonies to Country"/>
          <xsd:enumeration value="Functions and their graphs"/>
          <xsd:enumeration value="Games"/>
          <xsd:enumeration value="Gasses"/>
          <xsd:enumeration value="Genetics"/>
          <xsd:enumeration value="Genre and Active Reading"/>
          <xsd:enumeration value="Geography"/>
          <xsd:enumeration value="Geology"/>
          <xsd:enumeration value="Geometric Inequalities"/>
          <xsd:enumeration value="Geometric Proofs"/>
          <xsd:enumeration value="Geometric Proofs (2010)"/>
          <xsd:enumeration value="Geometry"/>
          <xsd:enumeration value="Giver, The"/>
          <xsd:enumeration value="Global Interdependence"/>
          <xsd:enumeration value="Go Ask Alice"/>
          <xsd:enumeration value="Government and DC"/>
          <xsd:enumeration value="Grammar"/>
          <xsd:enumeration value="Gravity"/>
          <xsd:enumeration value="GRE"/>
          <xsd:enumeration value="Great Depression, The"/>
          <xsd:enumeration value="Great Gilly Hopkins, The"/>
          <xsd:enumeration value="Greece"/>
          <xsd:enumeration value="Grit"/>
          <xsd:enumeration value="Habla con los animales"/>
          <xsd:enumeration value="Hablando del futuro"/>
          <xsd:enumeration value="Hablando del pasado"/>
          <xsd:enumeration value="Hablando del pasado reciente"/>
          <xsd:enumeration value="Harlem Renaissance"/>
          <xsd:enumeration value="Hatchet"/>
          <xsd:enumeration value="Health and Human Body"/>
          <xsd:enumeration value="Heat"/>
          <xsd:enumeration value="Holes"/>
          <xsd:enumeration value="Holocaust, The"/>
          <xsd:enumeration value="How To"/>
          <xsd:enumeration value="HS Admissions Essays"/>
          <xsd:enumeration value="HS Prep - Vocabulary"/>
          <xsd:enumeration value="Human Impact"/>
          <xsd:enumeration value="Hydrosphere"/>
          <xsd:enumeration value="I Hadn’t Meant to Tell You This Essay"/>
          <xsd:enumeration value="I Hadn’t Meant to Tell You This-Reading Unit"/>
          <xsd:enumeration value="I Love Reading"/>
          <xsd:enumeration value="Identity"/>
          <xsd:enumeration value="Immigration and Urbanization"/>
          <xsd:enumeration value="Immigrations"/>
          <xsd:enumeration value="Imperialism"/>
          <xsd:enumeration value="Imperialism and the World Cop"/>
          <xsd:enumeration value="Improvisation"/>
          <xsd:enumeration value="Independent Class Novel"/>
          <xsd:enumeration value="India"/>
          <xsd:enumeration value="Industrialization"/>
          <xsd:enumeration value="Industrialization and Big Business"/>
          <xsd:enumeration value="Inequalities"/>
          <xsd:enumeration value="Inequalities and Absolute Value"/>
          <xsd:enumeration value="Inequalities and their graphs"/>
          <xsd:enumeration value="Insulation"/>
          <xsd:enumeration value="Interactive NoteBook"/>
          <xsd:enumeration value="Intermolecular Forces and Boiling"/>
          <xsd:enumeration value="Internet Journalism"/>
          <xsd:enumeration value="Intervention Materials"/>
          <xsd:enumeration value="Intro to 6 Traits"/>
          <xsd:enumeration value="Intro to 6th Grade Writing"/>
          <xsd:enumeration value="Intro to 7th Grade Writing"/>
          <xsd:enumeration value="Intro to 8th Grade Writing"/>
          <xsd:enumeration value="Intro to Algebra"/>
          <xsd:enumeration value="Intro to Reading Workshop"/>
          <xsd:enumeration value="Intro to Social Studies"/>
          <xsd:enumeration value="Islam"/>
          <xsd:enumeration value="Journey to Jo'burg"/>
          <xsd:enumeration value="Judaism, Christianity, and the Roman Empire"/>
          <xsd:enumeration value="Kinematics"/>
          <xsd:enumeration value="Kinetics and Equilibrium"/>
          <xsd:enumeration value="La clase y los estudiantes"/>
          <xsd:enumeration value="La comida"/>
          <xsd:enumeration value="La cultura I"/>
          <xsd:enumeration value="La cultura II"/>
          <xsd:enumeration value="La cultura III"/>
          <xsd:enumeration value="La historia de mi vida: autobiografías"/>
          <xsd:enumeration value="La literatura I"/>
          <xsd:enumeration value="La literatura II"/>
          <xsd:enumeration value="La literatura III"/>
          <xsd:enumeration value="La ninez"/>
          <xsd:enumeration value="La niñez y la juventud"/>
          <xsd:enumeration value="La residencia"/>
          <xsd:enumeration value="La vida diaria y los dias feriados"/>
          <xsd:enumeration value="La vida en acción: el presente progresivo"/>
          <xsd:enumeration value="Lab Safety"/>
          <xsd:enumeration value="Lacrosse"/>
          <xsd:enumeration value="Landscapes"/>
          <xsd:enumeration value="Las clases y el trabajo"/>
          <xsd:enumeration value="Las descripciones"/>
          <xsd:enumeration value="Layers of Earth"/>
          <xsd:enumeration value="Lazos de amistad"/>
          <xsd:enumeration value="Letter Writing"/>
          <xsd:enumeration value="Letters"/>
          <xsd:enumeration value="Liberty for All?"/>
          <xsd:enumeration value="Life in the Colonies"/>
          <xsd:enumeration value="Light and Sound"/>
          <xsd:enumeration value="Linear Equations"/>
          <xsd:enumeration value="Linear Equations and their Graphs"/>
          <xsd:enumeration value="Lines and Angles"/>
          <xsd:enumeration value="Literary Criticism"/>
          <xsd:enumeration value="Literary Elements"/>
          <xsd:enumeration value="Literary Essay 1"/>
          <xsd:enumeration value="Literary Essay 2"/>
          <xsd:enumeration value="Literary Essay on the Chocolate War"/>
          <xsd:enumeration value="Literary Paragraphs"/>
          <xsd:enumeration value="Literature Circles 1"/>
          <xsd:enumeration value="Literature Circles 2"/>
          <xsd:enumeration value="Locus and Construction"/>
          <xsd:enumeration value="Logic"/>
          <xsd:enumeration value="Logic [2010]"/>
          <xsd:enumeration value="Logic Puzzles"/>
          <xsd:enumeration value="Lord of the Flies"/>
          <xsd:enumeration value="Los datos personales y las actividades"/>
          <xsd:enumeration value="Los gustos y la identidad"/>
          <xsd:enumeration value="Los lugares y las actividades"/>
          <xsd:enumeration value="Los verbos irregulares en el presente"/>
          <xsd:enumeration value="Love and Friendship"/>
          <xsd:enumeration value="Love That Dog"/>
          <xsd:enumeration value="LSAT"/>
          <xsd:enumeration value="Macbeth"/>
          <xsd:enumeration value="Machines"/>
          <xsd:enumeration value="Magnetism"/>
          <xsd:enumeration value="Main Idea and Paired Passage Test Prep"/>
          <xsd:enumeration value="Making Connections"/>
          <xsd:enumeration value="Making Inferences"/>
          <xsd:enumeration value="Making Thirteen Colonies"/>
          <xsd:enumeration value="Maniac Magee"/>
          <xsd:enumeration value="MAP Test"/>
          <xsd:enumeration value="MAP Test and Close Reading"/>
          <xsd:enumeration value="Maps and Measurement"/>
          <xsd:enumeration value="Marketing Masters"/>
          <xsd:enumeration value="Marking Up Texts and Reading Poetry"/>
          <xsd:enumeration value="Mathematics Olympics"/>
          <xsd:enumeration value="Matter"/>
          <xsd:enumeration value="Me and My Community - All Subjects"/>
          <xsd:enumeration value="Me and My Community - Gym"/>
          <xsd:enumeration value="Me and My Community - Math"/>
          <xsd:enumeration value="Me and My Community - Music"/>
          <xsd:enumeration value="Me and My Community - Phonics"/>
          <xsd:enumeration value="Me and My Community - Reading"/>
          <xsd:enumeration value="Me and My Community - Science"/>
          <xsd:enumeration value="Me and My Community - Social Studies"/>
          <xsd:enumeration value="Me and My Community - SPED"/>
          <xsd:enumeration value="Me and My Community - Writing"/>
          <xsd:enumeration value="Me and My Family - All Subjects"/>
          <xsd:enumeration value="Me and My Family - Gym"/>
          <xsd:enumeration value="Me and My Family - Math"/>
          <xsd:enumeration value="Me and My Family - Music"/>
          <xsd:enumeration value="Me and My Family - Phonics"/>
          <xsd:enumeration value="Me and My Family - Reading"/>
          <xsd:enumeration value="Me and My Family - Science"/>
          <xsd:enumeration value="Me and My Family - Social Studies"/>
          <xsd:enumeration value="Me and My Family - SPED"/>
          <xsd:enumeration value="Me and My Family - Writing"/>
          <xsd:enumeration value="Me and My World (Part 1) - All Subjects"/>
          <xsd:enumeration value="Me and My World (Part 1) - Gym"/>
          <xsd:enumeration value="Me and My World (Part 1) - Math"/>
          <xsd:enumeration value="Me and My World (Part 1) - Music"/>
          <xsd:enumeration value="Me and My World (Part 1) - Phonics"/>
          <xsd:enumeration value="Me and My World (Part 1) - Reading"/>
          <xsd:enumeration value="Me and My World (Part 1) - Science"/>
          <xsd:enumeration value="Me and My World (Part 1) - Social Studies"/>
          <xsd:enumeration value="Me and My World (Part 1) - SPED"/>
          <xsd:enumeration value="Me and My World (Part 1) - Writing"/>
          <xsd:enumeration value="Me and My World (Part 2) - All Subjects"/>
          <xsd:enumeration value="Me and My World (Part 2) - Gym"/>
          <xsd:enumeration value="Me and My World (Part 2) - Math"/>
          <xsd:enumeration value="Me and My World (Part 2) - Music"/>
          <xsd:enumeration value="Me and My World (Part 2) - Phonics"/>
          <xsd:enumeration value="Me and My World (Part 2) - Reading"/>
          <xsd:enumeration value="Me and My World (Part 2) - Science"/>
          <xsd:enumeration value="Me and My World (Part 2) - Social Studies"/>
          <xsd:enumeration value="Me and My World (Part 2) - SPED"/>
          <xsd:enumeration value="Me and My World (Part 2) - Writing"/>
          <xsd:enumeration value="Measurement"/>
          <xsd:enumeration value="Measuring and Math"/>
          <xsd:enumeration value="Memoir"/>
          <xsd:enumeration value="Memorization"/>
          <xsd:enumeration value="Mesoamerica"/>
          <xsd:enumeration value="Mesopotamia"/>
          <xsd:enumeration value="Metamorphosis"/>
          <xsd:enumeration value="Meteorology"/>
          <xsd:enumeration value="Methods of Mass Production and Destruction, 1914-1937"/>
          <xsd:enumeration value="Mi familia y mis amigos"/>
          <xsd:enumeration value="Midterm Review"/>
          <xsd:enumeration value="Migrations, 1300-1750"/>
          <xsd:enumeration value="Mis planes y preferencias"/>
          <xsd:enumeration value="Mitos"/>
          <xsd:enumeration value="Modern Physics"/>
          <xsd:enumeration value="Momentum"/>
          <xsd:enumeration value="Monologues"/>
          <xsd:enumeration value="Moving Toward the Future"/>
          <xsd:enumeration value="Music - Band"/>
          <xsd:enumeration value="Music - Orchestra"/>
          <xsd:enumeration value="My Teacher Is an Alien"/>
          <xsd:enumeration value="Myths"/>
          <xsd:enumeration value="Narrative Essays"/>
          <xsd:enumeration value="Nation Expands and Changes, The - 1"/>
          <xsd:enumeration value="Nationalism"/>
          <xsd:enumeration value="Nationalism, Imperialism, and Resistance, 1650-1914"/>
          <xsd:enumeration value="Native Americans"/>
          <xsd:enumeration value="New Republic, The"/>
          <xsd:enumeration value="New World Exploration"/>
          <xsd:enumeration value="New York City Thematic"/>
          <xsd:enumeration value="Newspapers"/>
          <xsd:enumeration value="Night"/>
          <xsd:enumeration value="Nightjohn"/>
          <xsd:enumeration value="Nonfiction"/>
          <xsd:enumeration value="Nonfiction Independent Reading"/>
          <xsd:enumeration value="Nonfiction Inquiry"/>
          <xsd:enumeration value="Nonfiction Organization"/>
          <xsd:enumeration value="Nonfiction Projects"/>
          <xsd:enumeration value="Non-Fiction Research Mini-Unit"/>
          <xsd:enumeration value="Nonfiction Research Project"/>
          <xsd:enumeration value="Nonfiction Text Features"/>
          <xsd:enumeration value="Nonfiction Winter Exhibition"/>
          <xsd:enumeration value="Non-Fiction Winter Exhibition"/>
          <xsd:enumeration value="North America"/>
          <xsd:enumeration value="Nuclear Chemistry"/>
          <xsd:enumeration value="Nuestro planeta"/>
          <xsd:enumeration value="Number Sense"/>
          <xsd:enumeration value="Number Sense and Operations"/>
          <xsd:enumeration value="Number the Stars"/>
          <xsd:enumeration value="Nutrition"/>
          <xsd:enumeration value="NYC ELA Exam"/>
          <xsd:enumeration value="NYC ELA Exam - Listening"/>
          <xsd:enumeration value="NYC ELA Exam - Paired Passages"/>
          <xsd:enumeration value="NYC Science Exam"/>
          <xsd:enumeration value="NYS Regents Review"/>
          <xsd:enumeration value="Obligaciones y mandatos"/>
          <xsd:enumeration value="ODA"/>
          <xsd:enumeration value="Of Mice and Men"/>
          <xsd:enumeration value="Old Man and the Sea, The"/>
          <xsd:enumeration value="On Demand Writing"/>
          <xsd:enumeration value="Optics"/>
          <xsd:enumeration value="Organic Chemistry"/>
          <xsd:enumeration value="Orientation"/>
          <xsd:enumeration value="Outsiders, The"/>
          <xsd:enumeration value="Overcoming Obstacles"/>
          <xsd:enumeration value="Paragraphs"/>
          <xsd:enumeration value="Parallel Lines"/>
          <xsd:enumeration value="Partner Reading"/>
          <xsd:enumeration value="Percents, Ratios, Rates, Proportions"/>
          <xsd:enumeration value="Perfect Paragraph"/>
          <xsd:enumeration value="Performance"/>
          <xsd:enumeration value="Periodic Table"/>
          <xsd:enumeration value="Personal Essay"/>
          <xsd:enumeration value="Personal Essays"/>
          <xsd:enumeration value="Personal Narrative"/>
          <xsd:enumeration value="Perspectivas humoristicas"/>
          <xsd:enumeration value="Perspective on History"/>
          <xsd:enumeration value="Persuasive Letter"/>
          <xsd:enumeration value="Persuasive Paragraphs"/>
          <xsd:enumeration value="Persuasive Speech and Essay"/>
          <xsd:enumeration value="Persuasive Writing/Debate"/>
          <xsd:enumeration value="Phonics"/>
          <xsd:enumeration value="Physics"/>
          <xsd:enumeration value="Planning for the Future"/>
          <xsd:enumeration value="Plants"/>
          <xsd:enumeration value="Play Production"/>
          <xsd:enumeration value="Plot"/>
          <xsd:enumeration value="Poetic Devices"/>
          <xsd:enumeration value="Poetry"/>
          <xsd:enumeration value="Poetry Cafe"/>
          <xsd:enumeration value="Point of View"/>
          <xsd:enumeration value="Political Revolutions in Europe and the Americas, 1649-1830"/>
          <xsd:enumeration value="Political Revolutions: American, French, and Latin American"/>
          <xsd:enumeration value="Polynomials"/>
          <xsd:enumeration value="Polynomials and Factoring"/>
          <xsd:enumeration value="Pre-Columbian Mesoamerica"/>
          <xsd:enumeration value="Prehistoric Man and Cradles of Civilization"/>
          <xsd:enumeration value="Preparacion para el examen de Regents"/>
          <xsd:enumeration value="Probability"/>
          <xsd:enumeration value="Problem Solving"/>
          <xsd:enumeration value="Progressive Era, The"/>
          <xsd:enumeration value="Properties and Order"/>
          <xsd:enumeration value="Pruebas"/>
          <xsd:enumeration value="PSAT"/>
          <xsd:enumeration value="Publicity and Promotion"/>
          <xsd:enumeration value="Quadratic Equations and functions"/>
          <xsd:enumeration value="Quadrilaterals"/>
          <xsd:enumeration value="Quarter 1"/>
          <xsd:enumeration value="Quarter 2"/>
          <xsd:enumeration value="Quarter 3"/>
          <xsd:enumeration value="Quarter 4"/>
          <xsd:enumeration value="Questioning and Inference"/>
          <xsd:enumeration value="Questioning While Reading"/>
          <xsd:enumeration value="QWA - Paired Passages"/>
          <xsd:enumeration value="Radical Expressions and Equations"/>
          <xsd:enumeration value="Raisin in the Sun, A"/>
          <xsd:enumeration value="Ratio, Proportion, Similarity"/>
          <xsd:enumeration value="Rational Expressions"/>
          <xsd:enumeration value="Rational Expressions and Equations"/>
          <xsd:enumeration value="Rational Reasoning"/>
          <xsd:enumeration value="Reading"/>
          <xsd:enumeration value="Reading a Difficult Novel – Esperanza Rising?"/>
          <xsd:enumeration value="Reading Fluency"/>
          <xsd:enumeration value="Reading Habits"/>
          <xsd:enumeration value="Reading in Partnerships"/>
          <xsd:enumeration value="Reading is Thinking"/>
          <xsd:enumeration value="Reading Skills"/>
          <xsd:enumeration value="Reading Stamina"/>
          <xsd:enumeration value="Real number system and sets"/>
          <xsd:enumeration value="Reasoning and Proofs"/>
          <xsd:enumeration value="Reconstruction"/>
          <xsd:enumeration value="Redox"/>
          <xsd:enumeration value="Regents Prep"/>
          <xsd:enumeration value="Relationships"/>
          <xsd:enumeration value="Relationships with Triangles"/>
          <xsd:enumeration value="Renaissance and Reformation"/>
          <xsd:enumeration value="Repaso de verbos regulares y preparación"/>
          <xsd:enumeration value="Reproduction and Development"/>
          <xsd:enumeration value="Research"/>
          <xsd:enumeration value="Research:  The Holocaust"/>
          <xsd:enumeration value="Resilience of the Human Spirit"/>
          <xsd:enumeration value="Resiliency"/>
          <xsd:enumeration value="Revolutionary War"/>
          <xsd:enumeration value="Rhetorical and Feminist Criticism"/>
          <xsd:enumeration value="Right Triangles and Trigonometry"/>
          <xsd:enumeration value="Roaring Twenties, The"/>
          <xsd:enumeration value="Rocks"/>
          <xsd:enumeration value="Rocks and Minerals"/>
          <xsd:enumeration value="Roll of Thunder, Hear My Cry"/>
          <xsd:enumeration value="Rome"/>
          <xsd:enumeration value="Romeo and Juliet"/>
          <xsd:enumeration value="Romiette and Julio"/>
          <xsd:enumeration value="Rotation and Revolution of Earth"/>
          <xsd:enumeration value="Safety and Measurement"/>
          <xsd:enumeration value="Sarny"/>
          <xsd:enumeration value="Saturday School"/>
          <xsd:enumeration value="Scales and Rhythm"/>
          <xsd:enumeration value="Science of Biology"/>
          <xsd:enumeration value="Science Skills"/>
          <xsd:enumeration value="Scientific Revolution and Enlightenment"/>
          <xsd:enumeration value="Seedfolks"/>
          <xsd:enumeration value="Self-Monitoring and Fix It Strategies"/>
          <xsd:enumeration value="Sequence"/>
          <xsd:enumeration value="Seven Deadly Sins"/>
          <xsd:enumeration value="Sex Ed"/>
          <xsd:enumeration value="Sex Education"/>
          <xsd:enumeration value="Sexual Health"/>
          <xsd:enumeration value="Shakespeare"/>
          <xsd:enumeration value="Short Stories"/>
          <xsd:enumeration value="Short Stories and Personal Narrative"/>
          <xsd:enumeration value="Show What You Know"/>
          <xsd:enumeration value="Similarity"/>
          <xsd:enumeration value="Slave Narratives"/>
          <xsd:enumeration value="Slavery"/>
          <xsd:enumeration value="Slavery in the North and South"/>
          <xsd:enumeration value="Slopes and Equations of Lines"/>
          <xsd:enumeration value="Soccer"/>
          <xsd:enumeration value="Social Change"/>
          <xsd:enumeration value="Social Sciences and Early Civilizations"/>
          <xsd:enumeration value="Solar System"/>
          <xsd:enumeration value="Solar System, The"/>
          <xsd:enumeration value="Solutions"/>
          <xsd:enumeration value="Solving equations"/>
          <xsd:enumeration value="Speech and Composition Orientation"/>
          <xsd:enumeration value="Sprout It Out - All Subjects"/>
          <xsd:enumeration value="Sprout It Out - Gym"/>
          <xsd:enumeration value="Sprout It Out - Math"/>
          <xsd:enumeration value="Sprout It Out - Music"/>
          <xsd:enumeration value="Sprout It Out - Phonics"/>
          <xsd:enumeration value="Sprout It Out - Reading"/>
          <xsd:enumeration value="Sprout It Out - Science"/>
          <xsd:enumeration value="Sprout It Out - Social Studies"/>
          <xsd:enumeration value="Sprout It Out - SPED"/>
          <xsd:enumeration value="Sprout It Out - Writing"/>
          <xsd:enumeration value="Stanford 10"/>
          <xsd:enumeration value="Statics"/>
          <xsd:enumeration value="Statistics and Probability"/>
          <xsd:enumeration value="Straight Statistics"/>
          <xsd:enumeration value="Sub-Saharan African Civilization"/>
          <xsd:enumeration value="Summer School"/>
          <xsd:enumeration value="Summer School Reading"/>
          <xsd:enumeration value="Summer School Six Traits"/>
          <xsd:enumeration value="Surface Area and Volume"/>
          <xsd:enumeration value="Synthesis and Interpretation"/>
          <xsd:enumeration value="Systems of Equations"/>
          <xsd:enumeration value="Systems of Equations and Inequalities"/>
          <xsd:enumeration value="Technology"/>
          <xsd:enumeration value="Test Prep"/>
          <xsd:enumeration value="The Acting Process"/>
          <xsd:enumeration value="The Age of Absolutism"/>
          <xsd:enumeration value="The Age of Exploration"/>
          <xsd:enumeration value="The Beauty of Literary Analysis"/>
          <xsd:enumeration value="The Bluest Eye"/>
          <xsd:enumeration value="The Boy in the Striped Pajamas"/>
          <xsd:enumeration value="The Cold War"/>
          <xsd:enumeration value="The Color of Water"/>
          <xsd:enumeration value="The First Americans"/>
          <xsd:enumeration value="The Game- A Mini Writing Unit"/>
          <xsd:enumeration value="The Industrial Revolution: A Global Process, 1700-1914"/>
          <xsd:enumeration value="The Informed Opinion"/>
          <xsd:enumeration value="The Interwar Years and World War II"/>
          <xsd:enumeration value="The Kite Runner"/>
          <xsd:enumeration value="The Middle Ages"/>
          <xsd:enumeration value="The New Nation"/>
          <xsd:enumeration value="The Outsiders"/>
          <xsd:enumeration value="The Outsiders Essay"/>
          <xsd:enumeration value="The Rise of Japan"/>
          <xsd:enumeration value="The Six Traits"/>
          <xsd:enumeration value="The Unification of World Trade, 1500-1776"/>
          <xsd:enumeration value="The Unlikely Places We Find Friendship"/>
          <xsd:enumeration value="The Wave"/>
          <xsd:enumeration value="Theatre History"/>
          <xsd:enumeration value="Theme"/>
          <xsd:enumeration value="Themes and Author’s Style"/>
          <xsd:enumeration value="Thesis and Five-Paragraph Essays"/>
          <xsd:enumeration value="Things Fall Apart"/>
          <xsd:enumeration value="Things Fall Apart Essay"/>
          <xsd:enumeration value="Thinking Skills"/>
          <xsd:enumeration value="Thirteen Colonies"/>
          <xsd:enumeration value="Three Dimensions"/>
          <xsd:enumeration value="Three Worlds"/>
          <xsd:enumeration value="Tierra, sol y mar"/>
          <xsd:enumeration value="To Kill a Mockingbird"/>
          <xsd:enumeration value="Tools for Geometry"/>
          <xsd:enumeration value="Tools of Geometry"/>
          <xsd:enumeration value="Toward Independence"/>
          <xsd:enumeration value="Transformations"/>
          <xsd:enumeration value="Tree Grows in Brooklyn, A"/>
          <xsd:enumeration value="Tribute Memoir"/>
          <xsd:enumeration value="Twelve Angry Men"/>
          <xsd:enumeration value="Unit 01"/>
          <xsd:enumeration value="Unit 02"/>
          <xsd:enumeration value="Unit 03"/>
          <xsd:enumeration value="Unit 04"/>
          <xsd:enumeration value="Unit 05"/>
          <xsd:enumeration value="Unit 06"/>
          <xsd:enumeration value="Unit 07"/>
          <xsd:enumeration value="Unit 08"/>
          <xsd:enumeration value="Unit 09"/>
          <xsd:enumeration value="Unit 1"/>
          <xsd:enumeration value="Unit 1: Assessment and Note Reading"/>
          <xsd:enumeration value="Unit 10"/>
          <xsd:enumeration value="Unit 2"/>
          <xsd:enumeration value="Unit 2: Scales and Rhythm"/>
          <xsd:enumeration value="Unit 3"/>
          <xsd:enumeration value="Unit 3: The Blues to Beyonce"/>
          <xsd:enumeration value="Unit 4"/>
          <xsd:enumeration value="Unit 4: Score Reading and Recognition"/>
          <xsd:enumeration value="Unit 5"/>
          <xsd:enumeration value="Unit 5: Performance as Practice"/>
          <xsd:enumeration value="Unit 6"/>
          <xsd:enumeration value="Universe, The"/>
          <xsd:enumeration value="Using Books to Put Out the Fires of Ignorance"/>
          <xsd:enumeration value="Utah"/>
          <xsd:enumeration value="Variable, functions, and patterns"/>
          <xsd:enumeration value="Video"/>
          <xsd:enumeration value="Viva la juventud"/>
          <xsd:enumeration value="Volume and Capacity"/>
          <xsd:enumeration value="Watsons Go to Birmingham, The"/>
          <xsd:enumeration value="Wave Phenomenom"/>
          <xsd:enumeration value="Weather"/>
          <xsd:enumeration value="Weather and Erosion"/>
          <xsd:enumeration value="Weather and Heat"/>
          <xsd:enumeration value="Weathering, Erosion, and Deposition"/>
          <xsd:enumeration value="Westward Expansion"/>
          <xsd:enumeration value="What Makes a Story?"/>
          <xsd:enumeration value="When You Reach Me"/>
          <xsd:enumeration value="Women's History Month - All Subjects"/>
          <xsd:enumeration value="Women's History Month - Gym"/>
          <xsd:enumeration value="Women's History Month - Math"/>
          <xsd:enumeration value="Women's History Month - Music"/>
          <xsd:enumeration value="Women's History Month - Phonics"/>
          <xsd:enumeration value="Women's History Month - Reading"/>
          <xsd:enumeration value="Women's History Month - Science"/>
          <xsd:enumeration value="Women's History Month - Social Studies"/>
          <xsd:enumeration value="Women's History Month - SPED"/>
          <xsd:enumeration value="Women's History Month - Writing"/>
          <xsd:enumeration value="Word Study"/>
          <xsd:enumeration value="Working with Numbers"/>
          <xsd:enumeration value="World Religions"/>
          <xsd:enumeration value="World War I"/>
          <xsd:enumeration value="World War II"/>
          <xsd:enumeration value="World War II and the Cold War, 1937-1949"/>
          <xsd:enumeration value="Writing"/>
          <xsd:enumeration value="Writing Portfolio"/>
          <xsd:enumeration value="Writing Rubric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43266AB-60A6-479F-B4CE-168816D6432A}">
  <ds:schemaRefs>
    <ds:schemaRef ds:uri="http://schemas.microsoft.com/sharepoint/v3/contenttype/forms"/>
  </ds:schemaRefs>
</ds:datastoreItem>
</file>

<file path=customXml/itemProps2.xml><?xml version="1.0" encoding="utf-8"?>
<ds:datastoreItem xmlns:ds="http://schemas.openxmlformats.org/officeDocument/2006/customXml" ds:itemID="{E0E08981-68D2-4D91-B85D-2DD2313B8652}">
  <ds:schemaRefs>
    <ds:schemaRef ds:uri="http://schemas.openxmlformats.org/package/2006/metadata/core-properties"/>
    <ds:schemaRef ds:uri="http://purl.org/dc/terms/"/>
    <ds:schemaRef ds:uri="c6e52752-8354-4ecd-bb7b-c4687d6e7d8f"/>
    <ds:schemaRef ds:uri="http://purl.org/dc/dcmitype/"/>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B603E9EB-49C5-4133-AF18-E9893C93B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e52752-8354-4ecd-bb7b-c4687d6e7d8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Median</Template>
  <TotalTime>1159</TotalTime>
  <Words>601</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Today’s topic: energy</vt:lpstr>
      <vt:lpstr>Do No Review</vt:lpstr>
      <vt:lpstr>What Are We Doing, Today?</vt:lpstr>
      <vt:lpstr>ACTIVATING PRIOR KNOWLEDGE</vt:lpstr>
      <vt:lpstr>NOTES: WHAT IS ENERGY?</vt:lpstr>
      <vt:lpstr>Definition: Energy</vt:lpstr>
      <vt:lpstr>TWO MAIN TYPES OF ENERGY…</vt:lpstr>
      <vt:lpstr>Potential Energy is stored energy</vt:lpstr>
      <vt:lpstr>KINETIC ENERGY IS ENERGY OF MOTION</vt:lpstr>
      <vt:lpstr>Think Aloud #1: comparing and contrasting potential with kinetic energy</vt:lpstr>
      <vt:lpstr>Guided Practice: comparing kinetic and potential energy</vt:lpstr>
    </vt:vector>
  </TitlesOfParts>
  <Company>KIPPNYC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dc:title>
  <dc:creator>APhillip</dc:creator>
  <cp:lastModifiedBy>Tosh, Jessica Lynn (MNPS)</cp:lastModifiedBy>
  <cp:revision>4</cp:revision>
  <dcterms:created xsi:type="dcterms:W3CDTF">2011-01-02T21:27:38Z</dcterms:created>
  <dcterms:modified xsi:type="dcterms:W3CDTF">2012-02-08T14:38:58Z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0x010100CDFA696099190E42A3F6D7DEA923BA5B010300EE6B44B2A2E6E94BA08A3D0E498F2DD0</vt:lpwstr>
  </property>
  <property fmtid="{D5CDD505-2E9C-101B-9397-08002B2CF9AE}" pid="3" name="School">
    <vt:lpwstr>8;#</vt:lpwstr>
  </property>
</Properties>
</file>